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3" r:id="rId5"/>
    <p:sldId id="259" r:id="rId6"/>
    <p:sldId id="275" r:id="rId7"/>
    <p:sldId id="284" r:id="rId8"/>
    <p:sldId id="276" r:id="rId9"/>
    <p:sldId id="285" r:id="rId10"/>
    <p:sldId id="260" r:id="rId11"/>
    <p:sldId id="286" r:id="rId12"/>
    <p:sldId id="261" r:id="rId13"/>
    <p:sldId id="277" r:id="rId14"/>
    <p:sldId id="287" r:id="rId15"/>
    <p:sldId id="288" r:id="rId16"/>
    <p:sldId id="289" r:id="rId17"/>
    <p:sldId id="290" r:id="rId18"/>
    <p:sldId id="291" r:id="rId19"/>
    <p:sldId id="272" r:id="rId20"/>
    <p:sldId id="27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94660"/>
  </p:normalViewPr>
  <p:slideViewPr>
    <p:cSldViewPr snapToGrid="0">
      <p:cViewPr>
        <p:scale>
          <a:sx n="66" d="100"/>
          <a:sy n="66" d="100"/>
        </p:scale>
        <p:origin x="1432" y="8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2.jpe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F6377-C824-E63D-3BBD-76B426697B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7CBE91-C04A-61E6-7804-DEA669BB4E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E94FD2-1715-6E59-409D-588B7A186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E4970-C43A-1B26-4588-515BB548E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18C48-CCE0-D2AA-9180-1799FF8A4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940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31688-FB9A-14C1-DAAE-99E2E1E07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3454F0-02A1-C3FB-58C9-0785B2EC2C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A6960D-7D42-513D-887F-2E50DED4C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1F39C-A22E-3D2C-8548-66DC38E1A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1B4F0C-6108-244B-6407-102951D06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441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B08959-0BDE-6992-FFB1-CC38C4B550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2EA298-CC47-ECF0-CC7A-8E8E394F36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16699-3B84-D1C7-096F-C51620E18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138D54-AADE-D98B-AB67-8D38FF3A3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DBC56-ADB9-D294-9B7C-D7E310CB5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565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4D1F0-28D6-9512-44F3-FD7C5E03D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08E32-A550-1A56-4544-01A929AC7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BD14B5-DD36-6CAF-2DE8-741CA5B08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7B74B-DD5E-0421-C966-2A7FD15E8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851628-F1EB-B429-4730-893942E18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717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4C6F9-5F5D-BA4B-4919-FAE41C40A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4A8426-1628-C516-D66D-EFCDB0AF6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63641-3148-23D8-F976-E572A7566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9CADA-83B0-3FCA-E8CF-121E53D7F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AC2F6-9972-4710-9FAC-2499F977D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54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854C7-E627-3E70-0F31-BC80819FD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8CA65-F7AC-DDC5-D52B-ED546C7F10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3D8AB0-71BB-3259-819A-DB3888C5B3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1B69C4-87BC-D1E9-4EDB-BBF84EA6B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D61CCC-4FD1-B594-29F3-EDD671E5D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C65926-BFE4-1738-55A0-89606CB2F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800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2810-0F2C-3110-08EC-B4E89085A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74FFC-765F-CA30-7E4D-FDE2E9089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B76C83-3175-A3F1-EF15-B8B3AEC695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B1E456-5572-B47C-BCDC-E480946920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085C22-7705-F494-9D3B-703356AC84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E1CF38-7091-6940-EE03-ABACA5C8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BDE172-BCAE-0368-80D8-3769A8BA7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7FDDF0-9F99-1909-8A0B-B1C1A8372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664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D9FAA-CCCC-8902-D066-700A7E5FE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D0ADE5-A13A-8A66-E3D5-5764AA33A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71A8A0-6579-45BB-7893-3065A7C10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3085A3-710E-2939-9E19-BC7FCA662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537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1B5D33-323E-2478-3272-BA5A9DC47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CF3C4A-2509-3805-AB81-B90A353D1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972215-A758-03CA-122B-CC3F0C432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555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4D510-45DC-9FD2-F5D5-A6756D97D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22D7D-CDFB-360F-C7FB-200F6E161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8D95DE-4D45-9073-62AD-A2729888A2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814789-B751-265D-C4D8-2FDBA152E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44E37B-801B-95A6-5FCD-9CBBB9672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177CC7-6F7C-8666-42D4-08D71E642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234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A2A55-28E8-2DF1-BFDC-087555290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605839-3E2F-D43A-2C1C-4845C1F52B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DA97C-F12D-2925-2B92-D185D4BCBC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4B50AA-8B0E-F356-BB68-0B21285FA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28DA6A-AF3A-A472-4712-AAA725024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60FC94-AC01-7BED-6AAD-B35155152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431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E7ED7E-4CF4-E508-7939-D665B97FD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6B9783-874F-F6B6-6BA2-A9A8C415C2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C78D8-C982-3FBA-B39F-4AF0FF51EC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BFEEC-91E6-0B7A-FB13-81BF1A6DE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12B790-3738-4465-9BF8-3035190AF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154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bstract blockchain network background">
            <a:extLst>
              <a:ext uri="{FF2B5EF4-FFF2-40B4-BE49-F238E27FC236}">
                <a16:creationId xmlns:a16="http://schemas.microsoft.com/office/drawing/2014/main" id="{DC1140DE-7EDD-BDDE-C226-557EAC787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0283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9803FA-167C-5228-7BD3-B226308009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1857" y="2359760"/>
            <a:ext cx="9144000" cy="106924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SQL DML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BC2AC1-7E42-0BED-42E8-84DD2C0548BF}"/>
              </a:ext>
            </a:extLst>
          </p:cNvPr>
          <p:cNvSpPr txBox="1"/>
          <p:nvPr/>
        </p:nvSpPr>
        <p:spPr>
          <a:xfrm>
            <a:off x="7486048" y="5412471"/>
            <a:ext cx="60976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Dushko Todevski/ Databases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29.10.2024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DA071C3-2C7E-4BC9-38B2-177D1BE1402B}"/>
              </a:ext>
            </a:extLst>
          </p:cNvPr>
          <p:cNvSpPr txBox="1">
            <a:spLocks/>
          </p:cNvSpPr>
          <p:nvPr/>
        </p:nvSpPr>
        <p:spPr>
          <a:xfrm>
            <a:off x="1621857" y="501309"/>
            <a:ext cx="9144000" cy="10692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Lecture 3: SQL (DML)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73224B9-8715-4E46-26D3-8B4D85E2DD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Manipulating Data in Relational Databases</a:t>
            </a:r>
          </a:p>
        </p:txBody>
      </p:sp>
    </p:spTree>
    <p:extLst>
      <p:ext uri="{BB962C8B-B14F-4D97-AF65-F5344CB8AC3E}">
        <p14:creationId xmlns:p14="http://schemas.microsoft.com/office/powerpoint/2010/main" val="29187759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39C46F-C813-805C-BD3E-F393B850A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09C509D2-0C1A-47B8-89C1-D3AB17D45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AA88FA6A-0183-D00E-C79A-00C1A306026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37" y="0"/>
            <a:ext cx="1141367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5F300BF8-BFD3-E84A-FA95-29D420373E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9132" y="-1193800"/>
            <a:ext cx="9144000" cy="2387600"/>
          </a:xfrm>
        </p:spPr>
        <p:txBody>
          <a:bodyPr/>
          <a:lstStyle/>
          <a:p>
            <a:r>
              <a:rPr lang="en-US" b="1" dirty="0"/>
              <a:t>WHERE Clause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3A9EB4E7-391D-D04B-592A-BF32654AF2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1100" y="2333741"/>
            <a:ext cx="8815234" cy="27853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 Filters rows based on a condition.</a:t>
            </a:r>
            <a:b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Operators:</a:t>
            </a:r>
            <a:b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Comparison: =, !=, &gt;, &lt;, &gt;=, &lt;=</a:t>
            </a:r>
            <a:b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Logical: AND, OR, NOT</a:t>
            </a:r>
            <a:b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BETWEEN: Checks if a value is within a range.</a:t>
            </a:r>
            <a:b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LIKE: Matches patterns in strings (using % for wildcard).</a:t>
            </a:r>
            <a:b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IN: Checks if a value is in a list of values.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6016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B721E9-D6F3-B665-C651-705F4D2CE6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8308C18A-2CA7-F7AC-C61B-A6BE6D2659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09A646AB-4D44-14C1-AC75-945F4BDAF0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37" y="0"/>
            <a:ext cx="1141367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95DF35E4-6461-2995-71EC-D405E5E88A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9132" y="-1193800"/>
            <a:ext cx="9144000" cy="2387600"/>
          </a:xfrm>
        </p:spPr>
        <p:txBody>
          <a:bodyPr/>
          <a:lstStyle/>
          <a:p>
            <a:r>
              <a:rPr lang="en-US" b="1" dirty="0"/>
              <a:t>WHERE Clause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9B723A8B-B249-0ED0-2F37-E2FE7A4049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9132" y="2182505"/>
            <a:ext cx="8094332" cy="1246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SELECT * </a:t>
            </a:r>
            <a:b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FROM Students </a:t>
            </a:r>
            <a:b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WHERE Major = 'Computer Science' AND GPA &gt; 3.5;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6768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7F55D8-4A7A-6F5E-7976-217819830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DC9E7488-367A-7001-82B5-0E9B2CCE09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17660C3-5D86-28DD-DF13-9DD70E3D08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232" y="727919"/>
            <a:ext cx="2041969" cy="630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500" dirty="0" err="1"/>
              <a:t>Excercise</a:t>
            </a:r>
            <a:endParaRPr lang="en-US" altLang="en-US" sz="35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C7F2EB-C2C2-0526-B2E0-FAC391CEE8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799" y="2096929"/>
            <a:ext cx="7378943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Instructions: 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the University database you created in the previous exercise.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Tasks: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>
                <a:latin typeface="Arial" panose="020B0604020202020204" pitchFamily="34" charset="0"/>
              </a:rPr>
              <a:t>	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Insert 5 new students into the Students table.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Update the Grade of a student in the Enrollment table.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Delete a course from the Courses table.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Write SELECT queries with WHERE clauses to: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Retrieve students with a GPA greater than 3.0.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Find courses in a specific department.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List students enrolled in a particular course.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2571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5A0B03-0539-0644-131C-BDBD5A7B97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9CDED03A-7846-38F5-1308-99C06BAD9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952380B-31A2-960F-C2DD-D4BEECAE89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01FD1D-2FFD-D027-FE6C-9E21CC105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998997E8-16DA-F978-FC27-893C8501DA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C32C7D0-AC34-24EE-5D5C-5332E82184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232" y="727919"/>
            <a:ext cx="4108882" cy="630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500" dirty="0"/>
              <a:t>Working with Strings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294F97-E1EB-4273-FE4A-CB051223FD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8328" y="2762755"/>
            <a:ext cx="7464544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String functions: SQL provides functions for manipulating strings.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Common functions: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LENGTH(): Returns the length of a string.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>
                <a:latin typeface="Arial" panose="020B0604020202020204" pitchFamily="34" charset="0"/>
              </a:rPr>
              <a:t>	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UPPER(): Converts a string to uppercase.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LOWER(): Converts a string to lowercase.  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>
                <a:latin typeface="Arial" panose="020B0604020202020204" pitchFamily="34" charset="0"/>
              </a:rPr>
              <a:t>	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SUBSTR(): Extracts a substring from a string.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CONCAT(): Concatenates (joins) two or more strings.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0886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9FA930-8131-CACC-65D8-5976192AD2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5F293453-18DC-1D05-B5E9-FC291B3ADF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01F3A69-7726-3E4A-0201-CFBA40DBA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50DCDE8-3CF4-AAAB-97E8-C9B15F55DD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77FD3837-85A3-E1C1-D991-2FEDCA0285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3F3540C-CB2A-0ACB-5F29-13CBA1B685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232" y="727919"/>
            <a:ext cx="1858779" cy="630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500" dirty="0"/>
              <a:t>Example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3A3F02-BC02-F842-E46B-B7E7F8AF7A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6079" y="2558627"/>
            <a:ext cx="563487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SELECT UPPER(FirstName), LENGTH(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LastName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FROM Students;.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74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5BD313-4A3E-BAF0-C3EB-31F3847D15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B70EE53A-4C74-AF19-BDD5-1255E65E3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D5DA6CD-2888-9395-B93B-1B410EEFF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EE1ADDD-EC5A-54D0-0946-6CAD3C78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551BB0EE-F537-0A01-BEDC-9BEFC67058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A1F2DDF-6EE4-D91A-57C7-077BF4D348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084" y="827529"/>
            <a:ext cx="4572598" cy="630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500" dirty="0"/>
              <a:t>Working with Numbers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086FD0-ED7F-13EF-9A67-E268109052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9034" y="2499265"/>
            <a:ext cx="9913932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Numeric functions: SQL provides functions for performing calculations on numeric data.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Common functions: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ABS(): Returns the absolute value of a number.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ROUND(): Rounds a number to a specified number of decimal places.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>
                <a:latin typeface="Arial" panose="020B0604020202020204" pitchFamily="34" charset="0"/>
              </a:rPr>
              <a:t>	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MOD(): Returns the remainder of a division operation.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2899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A5AC78-7D0F-4F0F-951A-F9B6B16453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27F6689C-E85B-2F65-5F6D-4F4E02650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5BE42B1-FEA7-3691-F341-78EDE5937F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0C77DC1-C311-9778-8995-A1F599BD4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0875EB99-BC3B-494E-1EC5-24BD28683A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221D0FA-5E6A-942C-708A-F7F78E6B35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084" y="827529"/>
            <a:ext cx="1858779" cy="630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500" dirty="0"/>
              <a:t>Example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21FC168-9F11-A17A-2DE8-CD872A8AC1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9034" y="3053263"/>
            <a:ext cx="477137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SELECT ROUND(GPA, 1) FROM Students;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6956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E0136B-852E-5E83-991B-AA8E41D0C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6ACDB31A-5B46-8C50-6615-452AB77E7E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349FCE0-EFC2-BF41-B3F0-FEB9ED7DD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9C59B68-D381-65D9-A093-E4967BA7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53507527-1C2C-5074-F484-B32834E78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C4F652A-B2EC-1707-8631-CDFD2E6E74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084" y="827529"/>
            <a:ext cx="5990614" cy="630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500" dirty="0"/>
              <a:t>Working with Dates and Times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140CA9-DCFA-B020-63C2-6F693E6A21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9034" y="2222269"/>
            <a:ext cx="9319859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Date and Time functions: SQL provides functions for working with dates and times.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Common functions: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CURDATE(): Returns the current date.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CURTIME(): Returns the current time.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NOW(): Returns the current date and time.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DATE_ADD(): Adds a specified time interval to a date.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DATE_SUB(): Subtracts a specified time interval from a date.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26601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7F62907-8A67-5393-320C-16CBB7C094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39820529-176D-74F8-09F5-D134861E2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8011F41-DCE2-A808-ED33-9C6360D22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E58B77F-2DE4-C995-179A-152A1B81E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B48BA2FE-98BC-8F93-1126-C241293292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F3F560C-C308-BEDE-4D63-CA2CB836C5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084" y="827529"/>
            <a:ext cx="1858779" cy="630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500" dirty="0"/>
              <a:t>Example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68E379-9BA8-56CC-5450-C6838B2E15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9034" y="2776267"/>
            <a:ext cx="8798562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SELECT * 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FROM Orders 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WHERE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OrderDate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BETWEEN CURDATE() - INTERVAL 7 DAY AND CURDATE();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04161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32E6AC-7603-F6BC-D14B-7D506205D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D5E0A21D-C48C-EA9A-9D13-DA37BF47EF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7743DE76-B9D8-A85D-5E98-89BC931F449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37" y="-1"/>
            <a:ext cx="1141367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5488390-40D8-68CF-3163-5ACE42A5D2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475" y="2856206"/>
            <a:ext cx="9144000" cy="1145586"/>
          </a:xfrm>
        </p:spPr>
        <p:txBody>
          <a:bodyPr>
            <a:normAutofit/>
          </a:bodyPr>
          <a:lstStyle/>
          <a:p>
            <a:r>
              <a:rPr lang="en-US" dirty="0"/>
              <a:t>Q&amp;A and Discussion</a:t>
            </a:r>
          </a:p>
        </p:txBody>
      </p:sp>
    </p:spTree>
    <p:extLst>
      <p:ext uri="{BB962C8B-B14F-4D97-AF65-F5344CB8AC3E}">
        <p14:creationId xmlns:p14="http://schemas.microsoft.com/office/powerpoint/2010/main" val="3465801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2931C5-F328-3D1F-F82C-ECEEFCBB22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5074E0F-0D7B-542D-4055-7804ECD6AF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9634" y="2252312"/>
            <a:ext cx="9724724" cy="933543"/>
          </a:xfrm>
        </p:spPr>
        <p:txBody>
          <a:bodyPr>
            <a:normAutofit/>
          </a:bodyPr>
          <a:lstStyle/>
          <a:p>
            <a:r>
              <a:rPr lang="en-US" b="1" dirty="0"/>
              <a:t>DML (Data Manipulation Language):</a:t>
            </a:r>
            <a:r>
              <a:rPr lang="en-US" dirty="0"/>
              <a:t> Used to work with the data within database tables.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C2CCB4-2E8F-BDE4-8370-7FBB228F26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6326" y="3825040"/>
            <a:ext cx="8621271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INSERT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Adds new data.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UPDATE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Modifies existing data.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DELETE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Removes data.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Importance: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Essential for managing and maintaining data in a database. </a:t>
            </a:r>
          </a:p>
        </p:txBody>
      </p:sp>
    </p:spTree>
    <p:extLst>
      <p:ext uri="{BB962C8B-B14F-4D97-AF65-F5344CB8AC3E}">
        <p14:creationId xmlns:p14="http://schemas.microsoft.com/office/powerpoint/2010/main" val="13863459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749C80-E604-B495-26C1-D20BB24F01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02C57A86-9944-4C68-7D66-6616CBA2F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A851DEBC-029A-DD3B-8B3E-7A4BD8D56B2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37" y="-1"/>
            <a:ext cx="1141367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D19440D-9A9A-3A36-D6FF-90A9F3D6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475" y="2856206"/>
            <a:ext cx="9144000" cy="1145586"/>
          </a:xfrm>
        </p:spPr>
        <p:txBody>
          <a:bodyPr>
            <a:normAutofit/>
          </a:bodyPr>
          <a:lstStyle/>
          <a:p>
            <a:r>
              <a:rPr lang="en-US" dirty="0"/>
              <a:t>Thanks for the attention!</a:t>
            </a:r>
          </a:p>
        </p:txBody>
      </p:sp>
    </p:spTree>
    <p:extLst>
      <p:ext uri="{BB962C8B-B14F-4D97-AF65-F5344CB8AC3E}">
        <p14:creationId xmlns:p14="http://schemas.microsoft.com/office/powerpoint/2010/main" val="4263808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4DABB9-66E1-8B44-1A05-5FF71B111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63E85B9-6A0B-6A0B-8380-7F7E685AE5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6773" y="683393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INSERT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Command 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DDF107A-9C2A-4FB0-79E6-CC755CDD2F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01043" y="1820670"/>
            <a:ext cx="6891567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Adds new rows (records) to a table.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Syntax: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8D71DF-0274-C618-4CE2-78852C56884D}"/>
              </a:ext>
            </a:extLst>
          </p:cNvPr>
          <p:cNvSpPr txBox="1"/>
          <p:nvPr/>
        </p:nvSpPr>
        <p:spPr>
          <a:xfrm>
            <a:off x="4601043" y="3119737"/>
            <a:ext cx="6094708" cy="124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/>
              <a:t>INSERT INTO </a:t>
            </a:r>
            <a:r>
              <a:rPr lang="en-US" sz="2500" dirty="0" err="1"/>
              <a:t>table_name</a:t>
            </a:r>
            <a:r>
              <a:rPr lang="en-US" sz="2500" dirty="0"/>
              <a:t> (column1, column2, ...)</a:t>
            </a:r>
          </a:p>
          <a:p>
            <a:r>
              <a:rPr lang="en-US" sz="2500" dirty="0"/>
              <a:t>VALUES (value1, value2, ...);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8B7F142-F994-0778-ABB6-4A02E637A79D}"/>
              </a:ext>
            </a:extLst>
          </p:cNvPr>
          <p:cNvSpPr txBox="1">
            <a:spLocks/>
          </p:cNvSpPr>
          <p:nvPr/>
        </p:nvSpPr>
        <p:spPr>
          <a:xfrm>
            <a:off x="565688" y="2767106"/>
            <a:ext cx="3285641" cy="3071906"/>
          </a:xfrm>
          <a:prstGeom prst="ellipse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100">
                <a:solidFill>
                  <a:schemeClr val="bg1"/>
                </a:solidFill>
              </a:rPr>
              <a:t>Data Manipulation Language (DML)</a:t>
            </a:r>
            <a:endParaRPr lang="en-US" sz="3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4390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421E86-4AC7-721B-5EE8-FD3AC85168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ACC6990-ACA4-5875-E6D6-4ECEA921F8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76EA7C1-2BDD-6F1D-3ACC-10E05CB560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6049BB0-6A0F-8472-9436-30930DFC6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9C04522-13C1-9497-D016-3174E4D20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EC5A7D99-3A41-CB4D-B0EF-F0EE3DBEC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ED5070-2188-8C88-09C7-2C13C2BBBD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688" y="2767106"/>
            <a:ext cx="3285641" cy="3071906"/>
          </a:xfrm>
          <a:prstGeom prst="ellipse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3100" dirty="0">
                <a:solidFill>
                  <a:schemeClr val="bg1"/>
                </a:solidFill>
              </a:rPr>
              <a:t>Data Manipulation Language (DML)</a:t>
            </a:r>
            <a:endParaRPr lang="en-US" sz="31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9E79AA0-66CE-0397-5A65-A2FCE39A23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6773" y="683393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INSERT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Command 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E1BD45-7DDA-D601-A74E-36E1404D8008}"/>
              </a:ext>
            </a:extLst>
          </p:cNvPr>
          <p:cNvSpPr txBox="1"/>
          <p:nvPr/>
        </p:nvSpPr>
        <p:spPr>
          <a:xfrm>
            <a:off x="4870988" y="3579783"/>
            <a:ext cx="6114080" cy="124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/>
              <a:t>INSERT INTO Students (</a:t>
            </a:r>
            <a:r>
              <a:rPr lang="en-US" sz="2500" dirty="0" err="1"/>
              <a:t>StudentID</a:t>
            </a:r>
            <a:r>
              <a:rPr lang="en-US" sz="2500" dirty="0"/>
              <a:t>, FirstName, </a:t>
            </a:r>
            <a:r>
              <a:rPr lang="en-US" sz="2500" dirty="0" err="1"/>
              <a:t>LastName</a:t>
            </a:r>
            <a:r>
              <a:rPr lang="en-US" sz="2500" dirty="0"/>
              <a:t>, Major) </a:t>
            </a:r>
          </a:p>
          <a:p>
            <a:r>
              <a:rPr lang="en-US" sz="2500" dirty="0"/>
              <a:t>VALUES (4, 'David', 'Lee', 'Physics');</a:t>
            </a:r>
          </a:p>
        </p:txBody>
      </p:sp>
    </p:spTree>
    <p:extLst>
      <p:ext uri="{BB962C8B-B14F-4D97-AF65-F5344CB8AC3E}">
        <p14:creationId xmlns:p14="http://schemas.microsoft.com/office/powerpoint/2010/main" val="2567290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9BD6C3-B837-A49A-EF12-CD531EE2A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BA6798-CF64-F939-6297-EC1930A706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0788" y="415521"/>
            <a:ext cx="4368602" cy="1956841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000" dirty="0"/>
              <a:t>Specifying columns</a:t>
            </a:r>
            <a:endParaRPr lang="en-US" sz="3000" b="1" dirty="0"/>
          </a:p>
        </p:txBody>
      </p:sp>
      <p:sp>
        <p:nvSpPr>
          <p:cNvPr id="47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7C8FDF5-1379-A47C-2A2C-F711E5992E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645" y="3117948"/>
            <a:ext cx="5642879" cy="134940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pic>
        <p:nvPicPr>
          <p:cNvPr id="48" name="Picture 47" descr="A grey room full of question marks with an opening going out">
            <a:extLst>
              <a:ext uri="{FF2B5EF4-FFF2-40B4-BE49-F238E27FC236}">
                <a16:creationId xmlns:a16="http://schemas.microsoft.com/office/drawing/2014/main" id="{1C870E33-9B60-3307-30D3-514E1A0764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066" r="14981" b="-1"/>
          <a:stretch/>
        </p:blipFill>
        <p:spPr>
          <a:xfrm>
            <a:off x="5310177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070B5A58-0E3C-4DF6-F472-83A93AC6D2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645" y="3442419"/>
            <a:ext cx="5224641" cy="723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INSERT INTO Students (FirstName, </a:t>
            </a:r>
            <a:r>
              <a:rPr lang="en-US" dirty="0" err="1"/>
              <a:t>LastName</a:t>
            </a:r>
            <a:r>
              <a:rPr lang="en-US" dirty="0"/>
              <a:t>) </a:t>
            </a:r>
          </a:p>
          <a:p>
            <a:pPr>
              <a:spcAft>
                <a:spcPts val="600"/>
              </a:spcAft>
            </a:pPr>
            <a:r>
              <a:rPr lang="en-US" dirty="0"/>
              <a:t>VALUES ('Emily', 'Chen');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6990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9C371E-C76E-2236-89DC-8DE63FC7C1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47" descr="A grey room full of question marks with an opening going out">
            <a:extLst>
              <a:ext uri="{FF2B5EF4-FFF2-40B4-BE49-F238E27FC236}">
                <a16:creationId xmlns:a16="http://schemas.microsoft.com/office/drawing/2014/main" id="{D12DD382-A2A4-5F5D-B4B4-951CB8E7F52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11" r="127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7E83AF-F4FA-10DF-A5BF-7D80B572ED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1610" y="365125"/>
            <a:ext cx="4285848" cy="1899912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000" dirty="0"/>
              <a:t>Update command</a:t>
            </a:r>
            <a:endParaRPr lang="en-US" sz="30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3B9162D-FFA6-B997-F5A8-BB23F6BA02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432" y="2875903"/>
            <a:ext cx="5803899" cy="141712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UPDATE </a:t>
            </a:r>
            <a:r>
              <a:rPr lang="en-US" sz="2000" dirty="0" err="1"/>
              <a:t>table_name</a:t>
            </a:r>
            <a:endParaRPr lang="en-US" sz="2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SET column1 = value1, column2 = value2, ...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WHERE condition;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4891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293F64-F6A5-3B1A-9249-01812C977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FFB848BB-D742-B07A-FC5B-3A6CE0AD6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47" descr="A grey room full of question marks with an opening going out">
            <a:extLst>
              <a:ext uri="{FF2B5EF4-FFF2-40B4-BE49-F238E27FC236}">
                <a16:creationId xmlns:a16="http://schemas.microsoft.com/office/drawing/2014/main" id="{931F2C0E-2657-B9AC-42AE-73174D496B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11" r="127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837FCCEA-C9F5-21ED-3BFD-C1E7F58DB7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B96342-8BD4-00A5-804F-3CA2F656BC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1610" y="365125"/>
            <a:ext cx="4285848" cy="1899912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000" dirty="0"/>
              <a:t>Example</a:t>
            </a:r>
            <a:endParaRPr lang="en-US" sz="30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16E17FA-82D3-FD69-7192-6ED681D643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8432" y="2875903"/>
            <a:ext cx="5803899" cy="141712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UPDATE Students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SET Major = 'Computer Science'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WHERE </a:t>
            </a:r>
            <a:r>
              <a:rPr lang="en-US" sz="2000" dirty="0" err="1"/>
              <a:t>StudentID</a:t>
            </a:r>
            <a:r>
              <a:rPr lang="en-US" sz="2000" dirty="0"/>
              <a:t> = 4;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22320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A4C598-42A3-FD6A-C3A8-61CD596F52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D27E3EAE-199A-47B0-DC6C-BF221A669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47" descr="A grey room full of question marks with an opening going out">
            <a:extLst>
              <a:ext uri="{FF2B5EF4-FFF2-40B4-BE49-F238E27FC236}">
                <a16:creationId xmlns:a16="http://schemas.microsoft.com/office/drawing/2014/main" id="{D7BCDC06-270A-AB75-5F76-C29458B471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11" r="127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9E68BAC0-F482-9D25-F05A-05C0E3B5D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AC3A06-4F07-877D-2F7A-1D10FCEF13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1610" y="365124"/>
            <a:ext cx="4526071" cy="2618299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l"/>
            <a:r>
              <a:rPr lang="en-US" sz="3000" dirty="0"/>
              <a:t>DELETE Command</a:t>
            </a:r>
            <a:br>
              <a:rPr lang="en-US" sz="3000" dirty="0"/>
            </a:br>
            <a:br>
              <a:rPr lang="en-US" sz="3000" dirty="0"/>
            </a:br>
            <a:br>
              <a:rPr lang="en-US" sz="3000" dirty="0"/>
            </a:br>
            <a:r>
              <a:rPr lang="en-US" sz="3000" dirty="0"/>
              <a:t>Purpose: Removes rows from a table.</a:t>
            </a:r>
            <a:endParaRPr lang="en-US" sz="30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759EC67-5087-51CF-7319-8C088E3976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53783" y="2883652"/>
            <a:ext cx="3223432" cy="12079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Syntax:</a:t>
            </a:r>
            <a:br>
              <a:rPr lang="en-US" sz="2000" dirty="0"/>
            </a:br>
            <a:r>
              <a:rPr lang="en-US" sz="2000" dirty="0"/>
              <a:t>DELETE FROM </a:t>
            </a:r>
            <a:r>
              <a:rPr lang="en-US" sz="2000" dirty="0" err="1"/>
              <a:t>table_name</a:t>
            </a: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WHERE condition;</a:t>
            </a:r>
            <a:endParaRPr kumimoji="0" lang="en-US" altLang="en-US" sz="2000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12736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2FBE1C-DD0E-F2DC-EBDF-0D8AECDCF8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CC091C8F-9939-DDE8-BBDD-18DDCCCB4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47" descr="A grey room full of question marks with an opening going out">
            <a:extLst>
              <a:ext uri="{FF2B5EF4-FFF2-40B4-BE49-F238E27FC236}">
                <a16:creationId xmlns:a16="http://schemas.microsoft.com/office/drawing/2014/main" id="{8FA20957-7B35-2B26-9BD4-7E9484EA6D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11" r="127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35691AD9-1E88-7219-B598-B1DA0411E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02F88A-9F2A-7EA3-B03C-C9459A65D9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1610" y="365124"/>
            <a:ext cx="4526071" cy="2618299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000" dirty="0"/>
              <a:t>Example</a:t>
            </a:r>
            <a:endParaRPr lang="en-US" sz="30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259B8FB-380A-FC80-8380-175221B303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8508" y="3429000"/>
            <a:ext cx="3223432" cy="12079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DELETE FROM Students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WHERE </a:t>
            </a:r>
            <a:r>
              <a:rPr lang="en-US" sz="2000" dirty="0" err="1"/>
              <a:t>StudentID</a:t>
            </a:r>
            <a:r>
              <a:rPr lang="en-US" sz="2000" dirty="0"/>
              <a:t> = 4;</a:t>
            </a:r>
            <a:endParaRPr kumimoji="0" lang="en-US" altLang="en-US" sz="200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00966CF-B34D-FEF8-947E-7C5066D332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2624" y="5558570"/>
            <a:ext cx="4477985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Caution: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Similar to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UPDATE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be very careful with the 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WHERE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clause. Without it, all rows in the table will be deleted!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4935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16382</TotalTime>
  <Words>685</Words>
  <Application>Microsoft Office PowerPoint</Application>
  <PresentationFormat>Widescreen</PresentationFormat>
  <Paragraphs>61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Aptos</vt:lpstr>
      <vt:lpstr>Aptos Display</vt:lpstr>
      <vt:lpstr>Arial</vt:lpstr>
      <vt:lpstr>Arial Unicode MS</vt:lpstr>
      <vt:lpstr>Calibri</vt:lpstr>
      <vt:lpstr>Office Theme</vt:lpstr>
      <vt:lpstr>SQL DML</vt:lpstr>
      <vt:lpstr>PowerPoint Presentation</vt:lpstr>
      <vt:lpstr>PowerPoint Presentation</vt:lpstr>
      <vt:lpstr>Data Manipulation Language (DML)</vt:lpstr>
      <vt:lpstr>Specifying columns</vt:lpstr>
      <vt:lpstr>Update command</vt:lpstr>
      <vt:lpstr>Example</vt:lpstr>
      <vt:lpstr>DELETE Command   Purpose: Removes rows from a table.</vt:lpstr>
      <vt:lpstr>Example</vt:lpstr>
      <vt:lpstr>WHERE Clause</vt:lpstr>
      <vt:lpstr>WHERE Clause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Q&amp;A and Discussion</vt:lpstr>
      <vt:lpstr>Thanks for the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Dushko Todevski</dc:creator>
  <cp:lastModifiedBy>Dushko Todevski</cp:lastModifiedBy>
  <cp:revision>11</cp:revision>
  <dcterms:created xsi:type="dcterms:W3CDTF">2024-10-12T20:27:14Z</dcterms:created>
  <dcterms:modified xsi:type="dcterms:W3CDTF">2024-11-06T08:13:09Z</dcterms:modified>
</cp:coreProperties>
</file>

<file path=docProps/thumbnail.jpeg>
</file>